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1" r:id="rId2"/>
    <p:sldId id="268" r:id="rId3"/>
    <p:sldId id="269" r:id="rId4"/>
    <p:sldId id="263" r:id="rId5"/>
    <p:sldId id="265" r:id="rId6"/>
    <p:sldId id="270" r:id="rId7"/>
    <p:sldId id="260" r:id="rId8"/>
    <p:sldId id="266" r:id="rId9"/>
    <p:sldId id="262" r:id="rId10"/>
    <p:sldId id="273" r:id="rId11"/>
    <p:sldId id="259" r:id="rId12"/>
    <p:sldId id="258" r:id="rId13"/>
    <p:sldId id="257" r:id="rId14"/>
    <p:sldId id="261" r:id="rId15"/>
    <p:sldId id="256" r:id="rId16"/>
    <p:sldId id="264" r:id="rId17"/>
    <p:sldId id="267" r:id="rId18"/>
    <p:sldId id="282" r:id="rId19"/>
    <p:sldId id="281" r:id="rId20"/>
    <p:sldId id="280" r:id="rId21"/>
    <p:sldId id="279" r:id="rId22"/>
    <p:sldId id="278" r:id="rId23"/>
    <p:sldId id="277" r:id="rId24"/>
    <p:sldId id="276" r:id="rId25"/>
    <p:sldId id="275" r:id="rId26"/>
    <p:sldId id="27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CD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37FB73-E154-4357-8F5A-BB7D0FB49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3249-507E-4687-AE93-4C0D1555F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C00F7-9DB3-4E96-9805-5CCC53E6F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29988-8B14-4331-B38B-4DA54F4BD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BAAE-F8A0-4784-8D30-C1FBDE502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D9EFC-E0DF-4824-A614-62E759A6D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7571-5893-4610-91AE-5F892C880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998B-65B8-490D-9901-0EF0C69F0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07D9-A334-4C3F-983E-87D806B53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84E2-6953-41BD-8F3A-3F2270C70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A5F11-5C77-4F19-9683-D3C106A25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41CD8A26-B6AC-4697-90EA-54A12A86E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35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35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35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35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35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35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35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236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6"/>
          <p:cNvSpPr>
            <a:spLocks noChangeArrowheads="1"/>
          </p:cNvSpPr>
          <p:nvPr/>
        </p:nvSpPr>
        <p:spPr bwMode="auto">
          <a:xfrm>
            <a:off x="2514600" y="0"/>
            <a:ext cx="5943600" cy="5105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514600" y="2057400"/>
            <a:ext cx="57912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solidFill>
                  <a:srgbClr val="FF0000"/>
                </a:solidFill>
              </a:rPr>
              <a:t>Безопасность в доме</a:t>
            </a:r>
            <a:endParaRPr lang="ru-RU" sz="4000" i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600" i="1" dirty="0">
                <a:solidFill>
                  <a:srgbClr val="063CD4"/>
                </a:solidFill>
                <a:latin typeface="Arial Black" pitchFamily="34" charset="0"/>
              </a:rPr>
              <a:t>Советы </a:t>
            </a:r>
          </a:p>
          <a:p>
            <a:pPr algn="ctr">
              <a:spcBef>
                <a:spcPct val="50000"/>
              </a:spcBef>
            </a:pPr>
            <a:r>
              <a:rPr lang="ru-RU" sz="3600" i="1" dirty="0">
                <a:solidFill>
                  <a:srgbClr val="063CD4"/>
                </a:solidFill>
                <a:latin typeface="Arial Black" pitchFamily="34" charset="0"/>
              </a:rPr>
              <a:t>Мудрого </a:t>
            </a:r>
            <a:r>
              <a:rPr lang="ru-RU" sz="3600" i="1" dirty="0" smtClean="0">
                <a:solidFill>
                  <a:srgbClr val="063CD4"/>
                </a:solidFill>
                <a:latin typeface="Arial Black" pitchFamily="34" charset="0"/>
              </a:rPr>
              <a:t>Филина  </a:t>
            </a:r>
            <a:endParaRPr lang="ru-RU" sz="3600" i="1" dirty="0">
              <a:solidFill>
                <a:srgbClr val="063CD4"/>
              </a:solidFill>
              <a:latin typeface="Arial Black" pitchFamily="34" charset="0"/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27479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6662738" y="4343400"/>
            <a:ext cx="24812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962400" y="1676400"/>
            <a:ext cx="40862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3124200" cy="3477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Запомни, друг: 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на красный свет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Через дорогу хода нет!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И будь внимателен 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в пути: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Всегда на светофор гляди.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Коль осторожен пешеход -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То безопасен пешеход.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457200"/>
            <a:ext cx="56959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Arial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581400" y="3581400"/>
            <a:ext cx="5029200" cy="2530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Много тюбиков и баночек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Есть в шкафах у наших мамочек.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В них хранятся средства разные,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К сожалению, опасные...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Кремы, пасты и таблеточки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Не берите в руки, деточки: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Эта бытовая химия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 -Как отрава очень сильная!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486400" cy="3444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Если ты газ зажигать не умеешь,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Не подходи, иль потом пожалеешь...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Очень опасно к плите приближаться: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Может она загореться, взорваться...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Мама сама всё согреет и сварит,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 Суп приготовит и чайник поставит.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Ты же, малыш, не спеши: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подрастешь –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Спичкой конфорку ты сам подожжешь!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Arial" charset="0"/>
              </a:rPr>
            </a:br>
            <a:endParaRPr lang="ru-RU" sz="2000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505200" y="3416300"/>
            <a:ext cx="4991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0" y="533400"/>
            <a:ext cx="4800600" cy="4968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Пилюли и таблетки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Нельзя тайком глотать!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Об этом наши детки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Обязаны узнать.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Вот если заболеете,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Врача вам позовут,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То взрослые таблетку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Вам сами принесут.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Но если не больны вы,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Таблетки есть нельзя: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Глотать их без причины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Опасно вам, друзья.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Ведь отравиться можно: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В таких таблетках - вред!!!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Так будьте осторожны –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Живите много лет!!!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4191000" y="1371600"/>
            <a:ext cx="4953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4495800" cy="5578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Друг, по перилам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опасно кататься!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 Можешь качнуться –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 и не удержаться,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Или штанами за болт зацепиться...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Больно спиной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на ступеньки свалиться!</a:t>
            </a:r>
          </a:p>
          <a:p>
            <a:pPr algn="ctr"/>
            <a:endParaRPr lang="ru-RU" sz="2000" dirty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Или сорвешься в пролет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- что тогда?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Это уже пострашнее беда!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Так что собой не рискуй,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 не катайся,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А по ступенькам спокойно спускайся!</a:t>
            </a:r>
          </a:p>
          <a:p>
            <a:pPr algn="ctr"/>
            <a:r>
              <a:rPr lang="ru-RU" sz="2000" dirty="0">
                <a:latin typeface="Arial" charset="0"/>
              </a:rPr>
              <a:t/>
            </a:r>
            <a:br>
              <a:rPr lang="ru-RU" sz="2000" dirty="0">
                <a:latin typeface="Arial" charset="0"/>
              </a:rPr>
            </a:br>
            <a:endParaRPr lang="ru-RU" sz="2000" dirty="0">
              <a:latin typeface="Arial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4572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2667000" y="33528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124200" cy="3140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Не играйте острыми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Вилками, ножами.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Ведь такой «игрушкой» просто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Что-нибудь поранить.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Будет больно, будет грустно,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Мама </a:t>
            </a:r>
            <a:r>
              <a:rPr lang="ru-RU" sz="2000" dirty="0" err="1">
                <a:solidFill>
                  <a:srgbClr val="7030A0"/>
                </a:solidFill>
                <a:latin typeface="Arial" charset="0"/>
              </a:rPr>
              <a:t>наругает</a:t>
            </a:r>
            <a:r>
              <a:rPr lang="ru-RU" sz="2000" dirty="0">
                <a:solidFill>
                  <a:srgbClr val="7030A0"/>
                </a:solidFill>
                <a:latin typeface="Arial" charset="0"/>
              </a:rPr>
              <a:t>...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Неужели вам игрушек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В доме не хватает?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410200" y="2438400"/>
            <a:ext cx="2667000" cy="3749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Когда в кастрюле кипяток, 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Не прикасайся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 к ней, дружок, 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И очень осторожен будь: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 Ее так просто обернуть!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Поверь: кипящая вода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 Была опасною всегда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962400" y="3810000"/>
            <a:ext cx="4572000" cy="255454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Сынок хотел, как папа, стать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И начал гвоздик забивать;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Попал по пальцу молотком -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На рёв сбежался целый дом...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Малыш, запомни наш совет: 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С тобой чтоб не случилось бед, 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Еще немного подожди: 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Сперва придется подрасти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905000" y="1143000"/>
            <a:ext cx="5257800" cy="4203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dirty="0">
                <a:solidFill>
                  <a:srgbClr val="063CD4"/>
                </a:solidFill>
              </a:rPr>
              <a:t>Не повторяй ошибки маленьких друзей Филина.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7010400" cy="682466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20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5" fill="hold"/>
                                        <p:tgtEl>
                                          <p:spTgt spid="51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3886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114800" y="990600"/>
            <a:ext cx="3962400" cy="5578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Если квартира твоя высоко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И добираться домой нелегко,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Пользуйся лифтом, 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но только учти: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В лифт с незнакомыми 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не заходи!</a:t>
            </a:r>
          </a:p>
          <a:p>
            <a:pPr>
              <a:buFontTx/>
              <a:buChar char="-"/>
            </a:pPr>
            <a:endParaRPr lang="ru-RU" sz="2000" dirty="0">
              <a:solidFill>
                <a:srgbClr val="7030A0"/>
              </a:solidFill>
              <a:latin typeface="Arial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Могут обидеть тебя, напугать...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Можешь серьезно,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 мой друг, пострадать...</a:t>
            </a:r>
          </a:p>
          <a:p>
            <a:endParaRPr lang="ru-RU" sz="2000" dirty="0">
              <a:solidFill>
                <a:srgbClr val="7030A0"/>
              </a:solidFill>
              <a:latin typeface="Arial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Будь осторожней, 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всегда берегись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И с незнакомцами 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в лифт не садись!</a:t>
            </a:r>
          </a:p>
          <a:p>
            <a:r>
              <a:rPr lang="ru-RU" sz="2000" dirty="0">
                <a:latin typeface="Arial" charset="0"/>
              </a:rPr>
              <a:t/>
            </a:r>
            <a:br>
              <a:rPr lang="ru-RU" sz="2000" dirty="0">
                <a:latin typeface="Arial" charset="0"/>
              </a:rPr>
            </a:br>
            <a:endParaRPr lang="ru-RU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44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3" fill="hold"/>
                                        <p:tgtEl>
                                          <p:spTgt spid="50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7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52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-762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2" fill="hold"/>
                                        <p:tgtEl>
                                          <p:spTgt spid="49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6759575" cy="68580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813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6" fill="hold"/>
                                        <p:tgtEl>
                                          <p:spTgt spid="48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48600" cy="682466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710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5" fill="hold"/>
                                        <p:tgtEl>
                                          <p:spTgt spid="47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850" y="0"/>
            <a:ext cx="6470650" cy="6858000"/>
          </a:xfrm>
          <a:prstGeom prst="rect">
            <a:avLst/>
          </a:prstGeom>
          <a:noFill/>
          <a:ln w="9525">
            <a:solidFill>
              <a:srgbClr val="063CD4"/>
            </a:solidFill>
            <a:miter lim="800000"/>
            <a:headEnd/>
            <a:tailEnd/>
          </a:ln>
        </p:spPr>
      </p:pic>
      <p:pic>
        <p:nvPicPr>
          <p:cNvPr id="4608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54" fill="hold"/>
                                        <p:tgtEl>
                                          <p:spTgt spid="46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81800" cy="68580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505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87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56" fill="hold"/>
                                        <p:tgtEl>
                                          <p:spTgt spid="45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5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5"/>
          <p:cNvSpPr>
            <a:spLocks noChangeArrowheads="1"/>
          </p:cNvSpPr>
          <p:nvPr/>
        </p:nvSpPr>
        <p:spPr bwMode="auto">
          <a:xfrm>
            <a:off x="1676400" y="1600200"/>
            <a:ext cx="6248400" cy="2895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63CD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362200" y="1981200"/>
            <a:ext cx="5410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i="1" dirty="0">
                <a:solidFill>
                  <a:schemeClr val="folHlink"/>
                </a:solidFill>
              </a:rPr>
              <a:t>Хороших каникул!!!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5486400" cy="4664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Если телефон звонит,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Кто-то в трубку говорит: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- И куда же я попал?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Номер я какой набрал?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Как тебя зовут, малыш?</a:t>
            </a:r>
          </a:p>
          <a:p>
            <a:endParaRPr lang="ru-RU" sz="2000" dirty="0">
              <a:solidFill>
                <a:srgbClr val="7030A0"/>
              </a:solidFill>
              <a:latin typeface="Arial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Дома с кем сейчас сидишь? -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Ничего не отвечай,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Просто маму подзывай!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Если взрослых дома нет, 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Не веди ни с кем бесед, 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«До свидания!» - скажи,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 Быстро трубку положи!</a:t>
            </a:r>
          </a:p>
          <a:p>
            <a:r>
              <a:rPr lang="ru-RU" sz="2000" dirty="0">
                <a:latin typeface="Arial" charset="0"/>
              </a:rPr>
              <a:t/>
            </a:r>
            <a:br>
              <a:rPr lang="ru-RU" sz="2000" dirty="0">
                <a:latin typeface="Arial" charset="0"/>
              </a:rPr>
            </a:br>
            <a:endParaRPr lang="ru-RU" sz="2000" dirty="0">
              <a:latin typeface="Arial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962400" y="3048000"/>
            <a:ext cx="50292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609600" y="304800"/>
            <a:ext cx="403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38862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Если позвонил звонок,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Посмотри сперва в глазок,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В гости кто пришел, узнай,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Но чужим - не открывай!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Если нет глазка, тогда: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 «Кто же там?» - спроси всегда,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 А не станут отвечать 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-Дверь не надо открывать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533400" y="838200"/>
            <a:ext cx="35623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419600" y="1447800"/>
            <a:ext cx="3886200" cy="37856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Ребята, вам твердят не зря: Играть со спичками нельзя! Огонь опасен, к сожаленью, Для всех людей без исключенья!</a:t>
            </a:r>
          </a:p>
          <a:p>
            <a:endParaRPr lang="ru-RU" sz="2000" dirty="0">
              <a:solidFill>
                <a:srgbClr val="7030A0"/>
              </a:solidFill>
              <a:latin typeface="Arial" charset="0"/>
            </a:endParaRPr>
          </a:p>
          <a:p>
            <a:endParaRPr lang="ru-RU" sz="2000" dirty="0">
              <a:solidFill>
                <a:srgbClr val="7030A0"/>
              </a:solidFill>
              <a:latin typeface="Arial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Его так трудно потушить -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Он может всё вокруг спалить!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И вот уже в огне - весь дом...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Опасны шалости с огнем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533400" y="457200"/>
            <a:ext cx="38385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38862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Ты, малыш, запомнить должен: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Будь с розеткой осторожен!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С ней не должен ты играть,</a:t>
            </a:r>
          </a:p>
          <a:p>
            <a:endParaRPr lang="ru-RU" sz="2000" dirty="0">
              <a:solidFill>
                <a:srgbClr val="7030A0"/>
              </a:solidFill>
              <a:latin typeface="Arial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Шпильку, гвоздь туда совать -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Дело кончится бедой: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Ток в розетке очень злой!!!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12000"/>
          </a:blip>
          <a:srcRect/>
          <a:stretch>
            <a:fillRect/>
          </a:stretch>
        </p:blipFill>
        <p:spPr bwMode="auto">
          <a:xfrm>
            <a:off x="3200400" y="0"/>
            <a:ext cx="3609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048000" cy="4359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Захочешь форточку открыть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 -Старайся осторожней быть: 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На подоконник не вставай И на стекло не нажимай;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А вдруг не выдержит оно?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И расколется окно -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Ты свалиться можешь вниз.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Зачем тебе такой сюрприз?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876800" y="4495801"/>
            <a:ext cx="3733800" cy="230832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charset="0"/>
              </a:rPr>
              <a:t>На </a:t>
            </a:r>
            <a:r>
              <a:rPr lang="ru-RU" dirty="0">
                <a:solidFill>
                  <a:srgbClr val="7030A0"/>
                </a:solidFill>
                <a:latin typeface="Arial" charset="0"/>
              </a:rPr>
              <a:t>балконе - так и знай!</a:t>
            </a:r>
          </a:p>
          <a:p>
            <a:r>
              <a:rPr lang="ru-RU" dirty="0">
                <a:solidFill>
                  <a:srgbClr val="7030A0"/>
                </a:solidFill>
                <a:latin typeface="Arial" charset="0"/>
              </a:rPr>
              <a:t> -Ты на стулья не вставай, </a:t>
            </a:r>
          </a:p>
          <a:p>
            <a:r>
              <a:rPr lang="ru-RU" dirty="0">
                <a:solidFill>
                  <a:srgbClr val="7030A0"/>
                </a:solidFill>
                <a:latin typeface="Arial" charset="0"/>
              </a:rPr>
              <a:t>На перила не взбирайся, </a:t>
            </a:r>
          </a:p>
          <a:p>
            <a:r>
              <a:rPr lang="ru-RU" dirty="0">
                <a:solidFill>
                  <a:srgbClr val="7030A0"/>
                </a:solidFill>
                <a:latin typeface="Arial" charset="0"/>
              </a:rPr>
              <a:t>Низко не перегибайся </a:t>
            </a:r>
          </a:p>
          <a:p>
            <a:r>
              <a:rPr lang="ru-RU" dirty="0">
                <a:solidFill>
                  <a:srgbClr val="7030A0"/>
                </a:solidFill>
                <a:latin typeface="Arial" charset="0"/>
              </a:rPr>
              <a:t>-Это может быть опасно: </a:t>
            </a:r>
          </a:p>
          <a:p>
            <a:r>
              <a:rPr lang="ru-RU" dirty="0">
                <a:solidFill>
                  <a:srgbClr val="7030A0"/>
                </a:solidFill>
                <a:latin typeface="Arial" charset="0"/>
              </a:rPr>
              <a:t>Падать сверху так ужасно!!!</a:t>
            </a:r>
          </a:p>
          <a:p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238500" y="2667000"/>
            <a:ext cx="53721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438400" y="4343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Arial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3352800" cy="3444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Дверь входную осторожно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Надо закрывать;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А иначе, друг мой, можно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Пальцы там прижать...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Будет больно - и польются Слезы в два ручья;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 И тебя жалеть сбегутся</a:t>
            </a:r>
          </a:p>
          <a:p>
            <a:r>
              <a:rPr lang="ru-RU" sz="2000" dirty="0">
                <a:solidFill>
                  <a:srgbClr val="7030A0"/>
                </a:solidFill>
                <a:latin typeface="Arial" charset="0"/>
              </a:rPr>
              <a:t> Все твои друзья...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-6000"/>
          </a:blip>
          <a:srcRect/>
          <a:stretch>
            <a:fillRect/>
          </a:stretch>
        </p:blipFill>
        <p:spPr bwMode="auto">
          <a:xfrm>
            <a:off x="3429000" y="3124200"/>
            <a:ext cx="52101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09600" y="609600"/>
            <a:ext cx="3886200" cy="2530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В уши, нос нельзя совать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Мелкие предметы.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Могут там они застрять -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Помните про это!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И придется вас везти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К медикам в больницу!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 Глупо так себя вести,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" charset="0"/>
              </a:rPr>
              <a:t>Просто не годится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3">
      <a:dk1>
        <a:srgbClr val="000000"/>
      </a:dk1>
      <a:lt1>
        <a:srgbClr val="FFFFFF"/>
      </a:lt1>
      <a:dk2>
        <a:srgbClr val="000000"/>
      </a:dk2>
      <a:lt2>
        <a:srgbClr val="3399FF"/>
      </a:lt2>
      <a:accent1>
        <a:srgbClr val="CCECFF"/>
      </a:accent1>
      <a:accent2>
        <a:srgbClr val="008080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7373"/>
      </a:accent6>
      <a:hlink>
        <a:srgbClr val="009999"/>
      </a:hlink>
      <a:folHlink>
        <a:srgbClr val="3366CC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226</TotalTime>
  <Words>772</Words>
  <Application>Microsoft Office PowerPoint</Application>
  <PresentationFormat>Экран (4:3)</PresentationFormat>
  <Paragraphs>166</Paragraphs>
  <Slides>26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Comic Sans MS</vt:lpstr>
      <vt:lpstr>Пастель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анжелика мершина</cp:lastModifiedBy>
  <cp:revision>74</cp:revision>
  <cp:lastPrinted>1601-01-01T00:00:00Z</cp:lastPrinted>
  <dcterms:created xsi:type="dcterms:W3CDTF">1601-01-01T00:00:00Z</dcterms:created>
  <dcterms:modified xsi:type="dcterms:W3CDTF">2020-04-23T14:54:54Z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